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455e540b1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455e540b1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455e540b1a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455e540b1a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455e540b1a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455e540b1a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455e540b1a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455e540b1a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455e540b1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455e540b1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4545efba0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4545efba0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4545efba0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4545efba0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455e540b1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455e540b1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455e540b1a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455e540b1a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455e540b1a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455e540b1a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455e540b1a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455e540b1a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minorityhealth.hhs.gov/omh/browse.aspx?lvl=4&amp;lvlid=39"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56208" y="726775"/>
            <a:ext cx="8520600" cy="2052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4500">
                <a:latin typeface="Times New Roman"/>
                <a:ea typeface="Times New Roman"/>
                <a:cs typeface="Times New Roman"/>
                <a:sym typeface="Times New Roman"/>
              </a:rPr>
              <a:t>The Psychological and Healing overview of Historical Trauma in Native American Communities</a:t>
            </a:r>
            <a:endParaRPr sz="4500">
              <a:latin typeface="Times New Roman"/>
              <a:ea typeface="Times New Roman"/>
              <a:cs typeface="Times New Roman"/>
              <a:sym typeface="Times New Roman"/>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2500">
                <a:latin typeface="Times New Roman"/>
                <a:ea typeface="Times New Roman"/>
                <a:cs typeface="Times New Roman"/>
                <a:sym typeface="Times New Roman"/>
              </a:rPr>
              <a:t>By Tommi-Rae Trombley</a:t>
            </a:r>
            <a:endParaRPr sz="25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latin typeface="Times New Roman"/>
                <a:ea typeface="Times New Roman"/>
                <a:cs typeface="Times New Roman"/>
                <a:sym typeface="Times New Roman"/>
              </a:rPr>
              <a:t>Resilience: Finding Hope and Comfort in our Traditional ways</a:t>
            </a:r>
            <a:endParaRPr>
              <a:latin typeface="Times New Roman"/>
              <a:ea typeface="Times New Roman"/>
              <a:cs typeface="Times New Roman"/>
              <a:sym typeface="Times New Roman"/>
            </a:endParaRPr>
          </a:p>
          <a:p>
            <a:pPr marL="0" lvl="0" indent="0" algn="l" rtl="0">
              <a:spcBef>
                <a:spcPts val="0"/>
              </a:spcBef>
              <a:spcAft>
                <a:spcPts val="0"/>
              </a:spcAft>
              <a:buSzPts val="990"/>
              <a:buNone/>
            </a:pPr>
            <a:endParaRPr sz="2500">
              <a:latin typeface="Times New Roman"/>
              <a:ea typeface="Times New Roman"/>
              <a:cs typeface="Times New Roman"/>
              <a:sym typeface="Times New Roman"/>
            </a:endParaRPr>
          </a:p>
        </p:txBody>
      </p:sp>
      <p:sp>
        <p:nvSpPr>
          <p:cNvPr id="110" name="Google Shape;110;p22"/>
          <p:cNvSpPr txBox="1">
            <a:spLocks noGrp="1"/>
          </p:cNvSpPr>
          <p:nvPr>
            <p:ph type="body" idx="1"/>
          </p:nvPr>
        </p:nvSpPr>
        <p:spPr>
          <a:xfrm>
            <a:off x="311700" y="1530600"/>
            <a:ext cx="8520600" cy="3029400"/>
          </a:xfrm>
          <a:prstGeom prst="rect">
            <a:avLst/>
          </a:prstGeom>
        </p:spPr>
        <p:txBody>
          <a:bodyPr spcFirstLastPara="1" wrap="square" lIns="91425" tIns="91425" rIns="91425" bIns="91425" anchor="t" anchorCtr="0">
            <a:normAutofit/>
          </a:bodyPr>
          <a:lstStyle/>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Breaking generational patterns is coming to terms with unresolved grief and unrecognized greif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Traditional ceremonies, medicines, prayer, diets.</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Having healthy outlets such as journaling, going to a counselor, physical exercise, taking care of oneself physically and emotionally.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Re-introducing traditional ways to younger generations. </a:t>
            </a:r>
            <a:endParaRPr sz="15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latin typeface="Times New Roman"/>
                <a:ea typeface="Times New Roman"/>
                <a:cs typeface="Times New Roman"/>
                <a:sym typeface="Times New Roman"/>
              </a:rPr>
              <a:t>Sakowin</a:t>
            </a:r>
            <a:endParaRPr>
              <a:latin typeface="Times New Roman"/>
              <a:ea typeface="Times New Roman"/>
              <a:cs typeface="Times New Roman"/>
              <a:sym typeface="Times New Roman"/>
            </a:endParaRPr>
          </a:p>
          <a:p>
            <a:pPr marL="0" lvl="0" indent="0" algn="ctr" rtl="0">
              <a:spcBef>
                <a:spcPts val="0"/>
              </a:spcBef>
              <a:spcAft>
                <a:spcPts val="0"/>
              </a:spcAft>
              <a:buNone/>
            </a:pPr>
            <a:r>
              <a:rPr lang="en">
                <a:latin typeface="Times New Roman"/>
                <a:ea typeface="Times New Roman"/>
                <a:cs typeface="Times New Roman"/>
                <a:sym typeface="Times New Roman"/>
              </a:rPr>
              <a:t>(Seven Laws of the Lakota) </a:t>
            </a:r>
            <a:endParaRPr>
              <a:latin typeface="Times New Roman"/>
              <a:ea typeface="Times New Roman"/>
              <a:cs typeface="Times New Roman"/>
              <a:sym typeface="Times New Roman"/>
            </a:endParaRPr>
          </a:p>
        </p:txBody>
      </p:sp>
      <p:sp>
        <p:nvSpPr>
          <p:cNvPr id="116" name="Google Shape;116;p23"/>
          <p:cNvSpPr txBox="1">
            <a:spLocks noGrp="1"/>
          </p:cNvSpPr>
          <p:nvPr>
            <p:ph type="body" idx="1"/>
          </p:nvPr>
        </p:nvSpPr>
        <p:spPr>
          <a:xfrm>
            <a:off x="311700" y="1406000"/>
            <a:ext cx="8520600" cy="3162900"/>
          </a:xfrm>
          <a:prstGeom prst="rect">
            <a:avLst/>
          </a:prstGeom>
        </p:spPr>
        <p:txBody>
          <a:bodyPr spcFirstLastPara="1" wrap="square" lIns="91425" tIns="91425" rIns="91425" bIns="91425" anchor="t" anchorCtr="0">
            <a:normAutofit/>
          </a:bodyPr>
          <a:lstStyle/>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Generosity - Wacante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Compassion - Wowaunsila</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Respect - Wowayuonihan</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To Have a Great Mind - Wowacin Tanka</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Humility, State of Silence, to be Humble - Wowahwala</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Courage, Bravery, Principal, Discipline - Woohitike</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Wisdom, understanding - Woksape</a:t>
            </a:r>
            <a:endParaRPr sz="1500">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Times New Roman"/>
                <a:ea typeface="Times New Roman"/>
                <a:cs typeface="Times New Roman"/>
                <a:sym typeface="Times New Roman"/>
              </a:rPr>
              <a:t>Citations </a:t>
            </a:r>
            <a:endParaRPr>
              <a:latin typeface="Times New Roman"/>
              <a:ea typeface="Times New Roman"/>
              <a:cs typeface="Times New Roman"/>
              <a:sym typeface="Times New Roman"/>
            </a:endParaRPr>
          </a:p>
        </p:txBody>
      </p:sp>
      <p:sp>
        <p:nvSpPr>
          <p:cNvPr id="122" name="Google Shape;122;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355600" lvl="0" indent="0" algn="l" rtl="0">
              <a:spcBef>
                <a:spcPts val="1200"/>
              </a:spcBef>
              <a:spcAft>
                <a:spcPts val="0"/>
              </a:spcAft>
              <a:buNone/>
            </a:pPr>
            <a:r>
              <a:rPr lang="en" sz="5200" i="1">
                <a:solidFill>
                  <a:schemeClr val="dk1"/>
                </a:solidFill>
                <a:latin typeface="Times New Roman"/>
                <a:ea typeface="Times New Roman"/>
                <a:cs typeface="Times New Roman"/>
                <a:sym typeface="Times New Roman"/>
              </a:rPr>
              <a:t>The return to the sacred path: Reflections on the development of historical trauma healing. United for Youth. (n.d.). Retrieved August 16, 2022, from https://www.unitedforyouth.org/best-promising-innovative-work-underway/the-return-to-the-sacred-path-reflections-on-te </a:t>
            </a:r>
            <a:endParaRPr sz="52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r>
              <a:rPr lang="en" sz="5200" i="1">
                <a:solidFill>
                  <a:schemeClr val="dk1"/>
                </a:solidFill>
                <a:latin typeface="Times New Roman"/>
                <a:ea typeface="Times New Roman"/>
                <a:cs typeface="Times New Roman"/>
                <a:sym typeface="Times New Roman"/>
              </a:rPr>
              <a:t>Office of Minority Health. Mental and Behavioral Health - American Indians/Alaska Natives - The Office of Minority Health. (n.d.). Retrieved August 16, 2022, from </a:t>
            </a:r>
            <a:r>
              <a:rPr lang="en" sz="5200" i="1" u="sng">
                <a:solidFill>
                  <a:schemeClr val="hlink"/>
                </a:solidFill>
                <a:latin typeface="Times New Roman"/>
                <a:ea typeface="Times New Roman"/>
                <a:cs typeface="Times New Roman"/>
                <a:sym typeface="Times New Roman"/>
                <a:hlinkClick r:id="rId3"/>
              </a:rPr>
              <a:t>https://www.minorityhealth.hhs.gov/omh/browse.aspx?lvl=4&amp;lvlid=39</a:t>
            </a:r>
            <a:endParaRPr sz="52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r>
              <a:rPr lang="en" sz="5200" i="1">
                <a:solidFill>
                  <a:schemeClr val="dk1"/>
                </a:solidFill>
                <a:latin typeface="Times New Roman"/>
                <a:ea typeface="Times New Roman"/>
                <a:cs typeface="Times New Roman"/>
                <a:sym typeface="Times New Roman"/>
              </a:rPr>
              <a:t> Substance Abuse Statistics for Native Americans. American Addiction Centers. (2022, July 5). Retrieved August 16, 2022, from https://americanaddictioncenters.org/rehab-guide/addiction-statistics/native-americans </a:t>
            </a:r>
            <a:endParaRPr sz="52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r>
              <a:rPr lang="en" sz="5200" i="1">
                <a:solidFill>
                  <a:schemeClr val="dk1"/>
                </a:solidFill>
                <a:latin typeface="Times New Roman"/>
                <a:ea typeface="Times New Roman"/>
                <a:cs typeface="Times New Roman"/>
                <a:sym typeface="Times New Roman"/>
              </a:rPr>
              <a:t>Hope, N. (n.d.). How trauma gets passed down through generations. How Trauma Gets Passed Down Through Generations. Retrieved August 16, 2022, from https://pages.nativehope.org/how-trauma-gets-passed-down-through-generations </a:t>
            </a:r>
            <a:endParaRPr sz="52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r>
              <a:rPr lang="en" sz="5200" i="1">
                <a:solidFill>
                  <a:schemeClr val="dk1"/>
                </a:solidFill>
                <a:latin typeface="Times New Roman"/>
                <a:ea typeface="Times New Roman"/>
                <a:cs typeface="Times New Roman"/>
                <a:sym typeface="Times New Roman"/>
              </a:rPr>
              <a:t>Examining the theory of historical trauma among Native Americans. (n.d.). Retrieved August 16, 2022, from https://tpcjournal.nbcc.org/examining-the-theory-of-historical-trauma-among-native-americans/ </a:t>
            </a:r>
            <a:endParaRPr sz="52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endParaRPr sz="52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endParaRPr sz="14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endParaRPr sz="14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endParaRPr sz="14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endParaRPr sz="1400" i="1">
              <a:solidFill>
                <a:schemeClr val="dk1"/>
              </a:solidFill>
              <a:latin typeface="Times New Roman"/>
              <a:ea typeface="Times New Roman"/>
              <a:cs typeface="Times New Roman"/>
              <a:sym typeface="Times New Roman"/>
            </a:endParaRPr>
          </a:p>
          <a:p>
            <a:pPr marL="355600" lvl="0" indent="0" algn="l" rtl="0">
              <a:spcBef>
                <a:spcPts val="1200"/>
              </a:spcBef>
              <a:spcAft>
                <a:spcPts val="0"/>
              </a:spcAft>
              <a:buNone/>
            </a:pPr>
            <a:endParaRPr sz="1500" i="1">
              <a:solidFill>
                <a:schemeClr val="dk1"/>
              </a:solidFill>
              <a:latin typeface="Times New Roman"/>
              <a:ea typeface="Times New Roman"/>
              <a:cs typeface="Times New Roman"/>
              <a:sym typeface="Times New Roman"/>
            </a:endParaRPr>
          </a:p>
          <a:p>
            <a:pPr marL="457200" lvl="0" indent="0" algn="l" rtl="0">
              <a:spcBef>
                <a:spcPts val="1200"/>
              </a:spcBef>
              <a:spcAft>
                <a:spcPts val="1200"/>
              </a:spcAft>
              <a:buNone/>
            </a:pPr>
            <a:endParaRPr sz="15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latin typeface="Times New Roman"/>
                <a:ea typeface="Times New Roman"/>
                <a:cs typeface="Times New Roman"/>
                <a:sym typeface="Times New Roman"/>
              </a:rPr>
              <a:t>Introduction to Understanding Historical Trauma</a:t>
            </a:r>
            <a:endParaRPr>
              <a:latin typeface="Times New Roman"/>
              <a:ea typeface="Times New Roman"/>
              <a:cs typeface="Times New Roman"/>
              <a:sym typeface="Times New Roman"/>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23850" algn="l" rtl="0">
              <a:lnSpc>
                <a:spcPct val="15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Trauma is the response to an unsettling event such as danger. Historical trauma is a original experience passed down generation from generation whether that be learned behaviorally, learned socially, or imbedded in our DNA. Native Americans for the past centuries have underwent heavy colonization and was violently assimilated into the european society dehumanizing Native Americans. Being stripped of the land, identity, cultural practices, ect. Leaving us with destruction in Native American lives then and now. The importance of learning trauma is to understand where the pain stems from and how to break free from generational trauma.The points of interest are how generational trauma impacts Native Americans psychologically and what sort of healing process will help bring hope and resilience into Native American Communities. </a:t>
            </a:r>
            <a:endParaRPr sz="15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latin typeface="Times New Roman"/>
                <a:ea typeface="Times New Roman"/>
                <a:cs typeface="Times New Roman"/>
                <a:sym typeface="Times New Roman"/>
              </a:rPr>
              <a:t>Understanding Trauma </a:t>
            </a:r>
            <a:endParaRPr>
              <a:latin typeface="Times New Roman"/>
              <a:ea typeface="Times New Roman"/>
              <a:cs typeface="Times New Roman"/>
              <a:sym typeface="Times New Roman"/>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7500" algn="l" rtl="0">
              <a:lnSpc>
                <a:spcPct val="200000"/>
              </a:lnSpc>
              <a:spcBef>
                <a:spcPts val="0"/>
              </a:spcBef>
              <a:spcAft>
                <a:spcPts val="0"/>
              </a:spcAft>
              <a:buSzPts val="1400"/>
              <a:buFont typeface="Times New Roman"/>
              <a:buChar char="●"/>
            </a:pPr>
            <a:r>
              <a:rPr lang="en" sz="1400">
                <a:latin typeface="Times New Roman"/>
                <a:ea typeface="Times New Roman"/>
                <a:cs typeface="Times New Roman"/>
                <a:sym typeface="Times New Roman"/>
              </a:rPr>
              <a:t>Trauma is the body's response to danger or a distressing event. Which leads to long lasting effects on the body and mind.</a:t>
            </a:r>
            <a:endParaRPr sz="1400">
              <a:latin typeface="Times New Roman"/>
              <a:ea typeface="Times New Roman"/>
              <a:cs typeface="Times New Roman"/>
              <a:sym typeface="Times New Roman"/>
            </a:endParaRPr>
          </a:p>
          <a:p>
            <a:pPr marL="457200" lvl="0" indent="-317500" algn="l" rtl="0">
              <a:lnSpc>
                <a:spcPct val="200000"/>
              </a:lnSpc>
              <a:spcBef>
                <a:spcPts val="0"/>
              </a:spcBef>
              <a:spcAft>
                <a:spcPts val="0"/>
              </a:spcAft>
              <a:buSzPts val="1400"/>
              <a:buFont typeface="Times New Roman"/>
              <a:buChar char="●"/>
            </a:pPr>
            <a:r>
              <a:rPr lang="en" sz="1400">
                <a:latin typeface="Times New Roman"/>
                <a:ea typeface="Times New Roman"/>
                <a:cs typeface="Times New Roman"/>
                <a:sym typeface="Times New Roman"/>
              </a:rPr>
              <a:t>Trauma gives feelings of depression, sadness, anxiety, confusion, numbness, hopelessness,ect. </a:t>
            </a:r>
            <a:endParaRPr sz="1400">
              <a:latin typeface="Times New Roman"/>
              <a:ea typeface="Times New Roman"/>
              <a:cs typeface="Times New Roman"/>
              <a:sym typeface="Times New Roman"/>
            </a:endParaRPr>
          </a:p>
          <a:p>
            <a:pPr marL="457200" lvl="0" indent="-317500" algn="l" rtl="0">
              <a:lnSpc>
                <a:spcPct val="200000"/>
              </a:lnSpc>
              <a:spcBef>
                <a:spcPts val="0"/>
              </a:spcBef>
              <a:spcAft>
                <a:spcPts val="0"/>
              </a:spcAft>
              <a:buSzPts val="1400"/>
              <a:buFont typeface="Times New Roman"/>
              <a:buChar char="●"/>
            </a:pPr>
            <a:r>
              <a:rPr lang="en" sz="1400">
                <a:latin typeface="Times New Roman"/>
                <a:ea typeface="Times New Roman"/>
                <a:cs typeface="Times New Roman"/>
                <a:sym typeface="Times New Roman"/>
              </a:rPr>
              <a:t>Other symptoms include insomnia, trouble with relationships, emotional outbursts, and nightmares.</a:t>
            </a:r>
            <a:endParaRPr sz="1400">
              <a:latin typeface="Times New Roman"/>
              <a:ea typeface="Times New Roman"/>
              <a:cs typeface="Times New Roman"/>
              <a:sym typeface="Times New Roman"/>
            </a:endParaRPr>
          </a:p>
          <a:p>
            <a:pPr marL="457200" lvl="0" indent="-317500" algn="l" rtl="0">
              <a:lnSpc>
                <a:spcPct val="200000"/>
              </a:lnSpc>
              <a:spcBef>
                <a:spcPts val="0"/>
              </a:spcBef>
              <a:spcAft>
                <a:spcPts val="0"/>
              </a:spcAft>
              <a:buSzPts val="1400"/>
              <a:buFont typeface="Times New Roman"/>
              <a:buChar char="●"/>
            </a:pPr>
            <a:r>
              <a:rPr lang="en" sz="1400">
                <a:latin typeface="Times New Roman"/>
                <a:ea typeface="Times New Roman"/>
                <a:cs typeface="Times New Roman"/>
                <a:sym typeface="Times New Roman"/>
              </a:rPr>
              <a:t>The physical symptoms are nausea, dizziness, headaches, changes in sleeping patterns as well as appetite changes.</a:t>
            </a:r>
            <a:endParaRPr sz="1400">
              <a:latin typeface="Times New Roman"/>
              <a:ea typeface="Times New Roman"/>
              <a:cs typeface="Times New Roman"/>
              <a:sym typeface="Times New Roman"/>
            </a:endParaRPr>
          </a:p>
          <a:p>
            <a:pPr marL="457200" lvl="0" indent="-317500" algn="l" rtl="0">
              <a:lnSpc>
                <a:spcPct val="200000"/>
              </a:lnSpc>
              <a:spcBef>
                <a:spcPts val="0"/>
              </a:spcBef>
              <a:spcAft>
                <a:spcPts val="0"/>
              </a:spcAft>
              <a:buSzPts val="1400"/>
              <a:buFont typeface="Times New Roman"/>
              <a:buChar char="●"/>
            </a:pPr>
            <a:r>
              <a:rPr lang="en" sz="1400">
                <a:latin typeface="Times New Roman"/>
                <a:ea typeface="Times New Roman"/>
                <a:cs typeface="Times New Roman"/>
                <a:sym typeface="Times New Roman"/>
              </a:rPr>
              <a:t>Some Psychological disorders from trauma may include, PTSD, depression, anxiety, substance abuse problems, and dissociative problems.</a:t>
            </a:r>
            <a:endParaRPr sz="1400">
              <a:latin typeface="Times New Roman"/>
              <a:ea typeface="Times New Roman"/>
              <a:cs typeface="Times New Roman"/>
              <a:sym typeface="Times New Roman"/>
            </a:endParaRPr>
          </a:p>
          <a:p>
            <a:pPr marL="457200" lvl="0" indent="-311150" algn="l" rtl="0">
              <a:lnSpc>
                <a:spcPct val="200000"/>
              </a:lnSpc>
              <a:spcBef>
                <a:spcPts val="0"/>
              </a:spcBef>
              <a:spcAft>
                <a:spcPts val="0"/>
              </a:spcAft>
              <a:buSzPts val="1300"/>
              <a:buFont typeface="Times New Roman"/>
              <a:buChar char="●"/>
            </a:pPr>
            <a:r>
              <a:rPr lang="en" sz="1400">
                <a:latin typeface="Times New Roman"/>
                <a:ea typeface="Times New Roman"/>
                <a:cs typeface="Times New Roman"/>
                <a:sym typeface="Times New Roman"/>
              </a:rPr>
              <a:t>Trauma also affects our homeostasis, functioning on the sympathetic nervous system, and endocrine system.</a:t>
            </a:r>
            <a:r>
              <a:rPr lang="en" sz="1300">
                <a:latin typeface="Times New Roman"/>
                <a:ea typeface="Times New Roman"/>
                <a:cs typeface="Times New Roman"/>
                <a:sym typeface="Times New Roman"/>
              </a:rPr>
              <a:t> </a:t>
            </a:r>
            <a:endParaRPr sz="13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latin typeface="Times New Roman"/>
                <a:ea typeface="Times New Roman"/>
                <a:cs typeface="Times New Roman"/>
                <a:sym typeface="Times New Roman"/>
              </a:rPr>
              <a:t>What is Historical Trauma and Core Concepts</a:t>
            </a:r>
            <a:endParaRPr>
              <a:latin typeface="Times New Roman"/>
              <a:ea typeface="Times New Roman"/>
              <a:cs typeface="Times New Roman"/>
              <a:sym typeface="Times New Roman"/>
            </a:endParaRPr>
          </a:p>
        </p:txBody>
      </p:sp>
      <p:sp>
        <p:nvSpPr>
          <p:cNvPr id="73" name="Google Shape;73;p16"/>
          <p:cNvSpPr txBox="1">
            <a:spLocks noGrp="1"/>
          </p:cNvSpPr>
          <p:nvPr>
            <p:ph type="body" idx="1"/>
          </p:nvPr>
        </p:nvSpPr>
        <p:spPr>
          <a:xfrm>
            <a:off x="311700" y="1152475"/>
            <a:ext cx="8520600" cy="3724200"/>
          </a:xfrm>
          <a:prstGeom prst="rect">
            <a:avLst/>
          </a:prstGeom>
        </p:spPr>
        <p:txBody>
          <a:bodyPr spcFirstLastPara="1" wrap="square" lIns="91425" tIns="91425" rIns="91425" bIns="91425" anchor="t" anchorCtr="0">
            <a:noAutofit/>
          </a:bodyPr>
          <a:lstStyle/>
          <a:p>
            <a:pPr marL="457200" lvl="0" indent="-317500" algn="l" rtl="0">
              <a:lnSpc>
                <a:spcPct val="200000"/>
              </a:lnSpc>
              <a:spcBef>
                <a:spcPts val="0"/>
              </a:spcBef>
              <a:spcAft>
                <a:spcPts val="0"/>
              </a:spcAft>
              <a:buSzPts val="1400"/>
              <a:buFont typeface="Times New Roman"/>
              <a:buChar char="●"/>
            </a:pPr>
            <a:r>
              <a:rPr lang="en" sz="1400">
                <a:latin typeface="Times New Roman"/>
                <a:ea typeface="Times New Roman"/>
                <a:cs typeface="Times New Roman"/>
                <a:sym typeface="Times New Roman"/>
              </a:rPr>
              <a:t>Historical trauma is a intergenerational experience by a community that has in the past been or continues to be oppressed. Showing psychologically, biologically, and socially.</a:t>
            </a:r>
            <a:endParaRPr sz="1400">
              <a:latin typeface="Times New Roman"/>
              <a:ea typeface="Times New Roman"/>
              <a:cs typeface="Times New Roman"/>
              <a:sym typeface="Times New Roman"/>
            </a:endParaRPr>
          </a:p>
          <a:p>
            <a:pPr marL="457200" lvl="0" indent="-317500" algn="l" rtl="0">
              <a:lnSpc>
                <a:spcPct val="200000"/>
              </a:lnSpc>
              <a:spcBef>
                <a:spcPts val="0"/>
              </a:spcBef>
              <a:spcAft>
                <a:spcPts val="0"/>
              </a:spcAft>
              <a:buSzPts val="1400"/>
              <a:buFont typeface="Times New Roman"/>
              <a:buChar char="●"/>
            </a:pPr>
            <a:r>
              <a:rPr lang="en" sz="1400">
                <a:latin typeface="Times New Roman"/>
                <a:ea typeface="Times New Roman"/>
                <a:cs typeface="Times New Roman"/>
                <a:sym typeface="Times New Roman"/>
              </a:rPr>
              <a:t>Symptoms and responses of historical loss may include, depression, anger, sometimes PTSD, fixation on trauma, low self-esteem, victim identity, numbing, internalization to ancestral suffering, intense fear, substance abuse, self destructive behaviors, dissociation.</a:t>
            </a:r>
            <a:endParaRPr sz="1400">
              <a:latin typeface="Times New Roman"/>
              <a:ea typeface="Times New Roman"/>
              <a:cs typeface="Times New Roman"/>
              <a:sym typeface="Times New Roman"/>
            </a:endParaRPr>
          </a:p>
          <a:p>
            <a:pPr marL="457200" lvl="0" indent="-317500" algn="l" rtl="0">
              <a:lnSpc>
                <a:spcPct val="200000"/>
              </a:lnSpc>
              <a:spcBef>
                <a:spcPts val="0"/>
              </a:spcBef>
              <a:spcAft>
                <a:spcPts val="0"/>
              </a:spcAft>
              <a:buSzPts val="1400"/>
              <a:buFont typeface="Times New Roman"/>
              <a:buChar char="●"/>
            </a:pPr>
            <a:r>
              <a:rPr lang="en" sz="1400">
                <a:latin typeface="Times New Roman"/>
                <a:ea typeface="Times New Roman"/>
                <a:cs typeface="Times New Roman"/>
                <a:sym typeface="Times New Roman"/>
              </a:rPr>
              <a:t>Examples of historical trauma. The violently forces colonialism on Native Americans, genocide, boarding school era. </a:t>
            </a:r>
            <a:endParaRPr sz="1400">
              <a:latin typeface="Times New Roman"/>
              <a:ea typeface="Times New Roman"/>
              <a:cs typeface="Times New Roman"/>
              <a:sym typeface="Times New Roman"/>
            </a:endParaRPr>
          </a:p>
          <a:p>
            <a:pPr marL="0" lvl="0" indent="0" algn="l" rtl="0">
              <a:spcBef>
                <a:spcPts val="1200"/>
              </a:spcBef>
              <a:spcAft>
                <a:spcPts val="1200"/>
              </a:spcAft>
              <a:buNone/>
            </a:pPr>
            <a:endParaRPr sz="14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2500">
                <a:latin typeface="Times New Roman"/>
                <a:ea typeface="Times New Roman"/>
                <a:cs typeface="Times New Roman"/>
                <a:sym typeface="Times New Roman"/>
              </a:rPr>
              <a:t>Psychological Concerns &amp; general concerns</a:t>
            </a:r>
            <a:endParaRPr sz="2500">
              <a:latin typeface="Times New Roman"/>
              <a:ea typeface="Times New Roman"/>
              <a:cs typeface="Times New Roman"/>
              <a:sym typeface="Times New Roman"/>
            </a:endParaRPr>
          </a:p>
        </p:txBody>
      </p:sp>
      <p:sp>
        <p:nvSpPr>
          <p:cNvPr id="79" name="Google Shape;79;p17"/>
          <p:cNvSpPr txBox="1">
            <a:spLocks noGrp="1"/>
          </p:cNvSpPr>
          <p:nvPr>
            <p:ph type="body" idx="1"/>
          </p:nvPr>
        </p:nvSpPr>
        <p:spPr>
          <a:xfrm>
            <a:off x="311700" y="1143575"/>
            <a:ext cx="8266800" cy="3416400"/>
          </a:xfrm>
          <a:prstGeom prst="rect">
            <a:avLst/>
          </a:prstGeom>
        </p:spPr>
        <p:txBody>
          <a:bodyPr spcFirstLastPara="1" wrap="square" lIns="91425" tIns="91425" rIns="91425" bIns="91425" anchor="t" anchorCtr="0">
            <a:normAutofit/>
          </a:bodyPr>
          <a:lstStyle/>
          <a:p>
            <a:pPr marL="457200" lvl="0" indent="-326866" algn="l" rtl="0">
              <a:lnSpc>
                <a:spcPct val="200000"/>
              </a:lnSpc>
              <a:spcBef>
                <a:spcPts val="0"/>
              </a:spcBef>
              <a:spcAft>
                <a:spcPts val="0"/>
              </a:spcAft>
              <a:buSzPts val="1548"/>
              <a:buFont typeface="Times New Roman"/>
              <a:buChar char="●"/>
            </a:pPr>
            <a:r>
              <a:rPr lang="en" sz="1547">
                <a:latin typeface="Times New Roman"/>
                <a:ea typeface="Times New Roman"/>
                <a:cs typeface="Times New Roman"/>
                <a:sym typeface="Times New Roman"/>
              </a:rPr>
              <a:t>Native Americans have a lower life expectancy of 5.5 years less than the us population.</a:t>
            </a:r>
            <a:endParaRPr sz="1547">
              <a:latin typeface="Times New Roman"/>
              <a:ea typeface="Times New Roman"/>
              <a:cs typeface="Times New Roman"/>
              <a:sym typeface="Times New Roman"/>
            </a:endParaRPr>
          </a:p>
          <a:p>
            <a:pPr marL="457200" lvl="0" indent="-326866" algn="l" rtl="0">
              <a:lnSpc>
                <a:spcPct val="200000"/>
              </a:lnSpc>
              <a:spcBef>
                <a:spcPts val="0"/>
              </a:spcBef>
              <a:spcAft>
                <a:spcPts val="0"/>
              </a:spcAft>
              <a:buSzPts val="1548"/>
              <a:buFont typeface="Times New Roman"/>
              <a:buChar char="●"/>
            </a:pPr>
            <a:r>
              <a:rPr lang="en" sz="1547">
                <a:latin typeface="Times New Roman"/>
                <a:ea typeface="Times New Roman"/>
                <a:cs typeface="Times New Roman"/>
                <a:sym typeface="Times New Roman"/>
              </a:rPr>
              <a:t>High rates of substance abuse disorders along with mental health disorders </a:t>
            </a:r>
            <a:endParaRPr sz="1547">
              <a:latin typeface="Times New Roman"/>
              <a:ea typeface="Times New Roman"/>
              <a:cs typeface="Times New Roman"/>
              <a:sym typeface="Times New Roman"/>
            </a:endParaRPr>
          </a:p>
          <a:p>
            <a:pPr marL="457200" lvl="0" indent="-326866" algn="l" rtl="0">
              <a:lnSpc>
                <a:spcPct val="200000"/>
              </a:lnSpc>
              <a:spcBef>
                <a:spcPts val="0"/>
              </a:spcBef>
              <a:spcAft>
                <a:spcPts val="0"/>
              </a:spcAft>
              <a:buSzPts val="1548"/>
              <a:buFont typeface="Times New Roman"/>
              <a:buChar char="●"/>
            </a:pPr>
            <a:r>
              <a:rPr lang="en" sz="1547">
                <a:latin typeface="Times New Roman"/>
                <a:ea typeface="Times New Roman"/>
                <a:cs typeface="Times New Roman"/>
                <a:sym typeface="Times New Roman"/>
              </a:rPr>
              <a:t>Overrepresentation in cardiovascular disease, diabetes, STD’s, liver disease.</a:t>
            </a:r>
            <a:endParaRPr sz="1547">
              <a:latin typeface="Times New Roman"/>
              <a:ea typeface="Times New Roman"/>
              <a:cs typeface="Times New Roman"/>
              <a:sym typeface="Times New Roman"/>
            </a:endParaRPr>
          </a:p>
          <a:p>
            <a:pPr marL="457200" lvl="0" indent="-326866" algn="l" rtl="0">
              <a:lnSpc>
                <a:spcPct val="200000"/>
              </a:lnSpc>
              <a:spcBef>
                <a:spcPts val="0"/>
              </a:spcBef>
              <a:spcAft>
                <a:spcPts val="0"/>
              </a:spcAft>
              <a:buSzPts val="1548"/>
              <a:buFont typeface="Times New Roman"/>
              <a:buChar char="●"/>
            </a:pPr>
            <a:r>
              <a:rPr lang="en" sz="1547">
                <a:latin typeface="Times New Roman"/>
                <a:ea typeface="Times New Roman"/>
                <a:cs typeface="Times New Roman"/>
                <a:sym typeface="Times New Roman"/>
              </a:rPr>
              <a:t>In 2014 suicide was the second leading cause of death between the ages 10 and 34 in native american communities. </a:t>
            </a:r>
            <a:endParaRPr sz="1547">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latin typeface="Times New Roman"/>
                <a:ea typeface="Times New Roman"/>
                <a:cs typeface="Times New Roman"/>
                <a:sym typeface="Times New Roman"/>
              </a:rPr>
              <a:t>The effect of Trauma on the Physiological Functioning </a:t>
            </a:r>
            <a:endParaRPr>
              <a:latin typeface="Times New Roman"/>
              <a:ea typeface="Times New Roman"/>
              <a:cs typeface="Times New Roman"/>
              <a:sym typeface="Times New Roman"/>
            </a:endParaRPr>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1150" algn="l" rtl="0">
              <a:lnSpc>
                <a:spcPct val="200000"/>
              </a:lnSpc>
              <a:spcBef>
                <a:spcPts val="0"/>
              </a:spcBef>
              <a:spcAft>
                <a:spcPts val="0"/>
              </a:spcAft>
              <a:buSzPts val="1300"/>
              <a:buFont typeface="Times New Roman"/>
              <a:buChar char="●"/>
            </a:pPr>
            <a:r>
              <a:rPr lang="en" sz="1300">
                <a:latin typeface="Times New Roman"/>
                <a:ea typeface="Times New Roman"/>
                <a:cs typeface="Times New Roman"/>
                <a:sym typeface="Times New Roman"/>
              </a:rPr>
              <a:t>When the body experiences trauma or perceived danger in needs glucose and oxygen in order to flee or fight from the perceived danger. Adrenal glands is sent a message by the brain to release epinephrine to increase the amount of sugar in the bloodstream to increase energy. This then increases the heart rate and raises blood pressure </a:t>
            </a:r>
            <a:endParaRPr sz="1300">
              <a:latin typeface="Times New Roman"/>
              <a:ea typeface="Times New Roman"/>
              <a:cs typeface="Times New Roman"/>
              <a:sym typeface="Times New Roman"/>
            </a:endParaRPr>
          </a:p>
          <a:p>
            <a:pPr marL="457200" lvl="0" indent="-311150" algn="l" rtl="0">
              <a:lnSpc>
                <a:spcPct val="200000"/>
              </a:lnSpc>
              <a:spcBef>
                <a:spcPts val="0"/>
              </a:spcBef>
              <a:spcAft>
                <a:spcPts val="0"/>
              </a:spcAft>
              <a:buSzPts val="1300"/>
              <a:buFont typeface="Times New Roman"/>
              <a:buChar char="●"/>
            </a:pPr>
            <a:r>
              <a:rPr lang="en" sz="1300">
                <a:latin typeface="Times New Roman"/>
                <a:ea typeface="Times New Roman"/>
                <a:cs typeface="Times New Roman"/>
                <a:sym typeface="Times New Roman"/>
              </a:rPr>
              <a:t>The brain also sends a message to the pituitary gland, to the adrenal cortex to release more cortisol.</a:t>
            </a:r>
            <a:endParaRPr sz="1300">
              <a:latin typeface="Times New Roman"/>
              <a:ea typeface="Times New Roman"/>
              <a:cs typeface="Times New Roman"/>
              <a:sym typeface="Times New Roman"/>
            </a:endParaRPr>
          </a:p>
          <a:p>
            <a:pPr marL="457200" lvl="0" indent="-311150" algn="l" rtl="0">
              <a:lnSpc>
                <a:spcPct val="200000"/>
              </a:lnSpc>
              <a:spcBef>
                <a:spcPts val="0"/>
              </a:spcBef>
              <a:spcAft>
                <a:spcPts val="0"/>
              </a:spcAft>
              <a:buSzPts val="1300"/>
              <a:buFont typeface="Times New Roman"/>
              <a:buChar char="●"/>
            </a:pPr>
            <a:r>
              <a:rPr lang="en" sz="1300">
                <a:latin typeface="Times New Roman"/>
                <a:ea typeface="Times New Roman"/>
                <a:cs typeface="Times New Roman"/>
                <a:sym typeface="Times New Roman"/>
              </a:rPr>
              <a:t>Experience from trauma can cause and over hyperactive amygdala . This hyperactivity is a key element in PTSD disorders giving exaggerated startle response of angry outbursts, irritability,</a:t>
            </a:r>
            <a:endParaRPr sz="1300">
              <a:latin typeface="Times New Roman"/>
              <a:ea typeface="Times New Roman"/>
              <a:cs typeface="Times New Roman"/>
              <a:sym typeface="Times New Roman"/>
            </a:endParaRPr>
          </a:p>
          <a:p>
            <a:pPr marL="457200" lvl="0" indent="-311150" algn="l" rtl="0">
              <a:lnSpc>
                <a:spcPct val="200000"/>
              </a:lnSpc>
              <a:spcBef>
                <a:spcPts val="0"/>
              </a:spcBef>
              <a:spcAft>
                <a:spcPts val="0"/>
              </a:spcAft>
              <a:buSzPts val="1300"/>
              <a:buFont typeface="Times New Roman"/>
              <a:buChar char="●"/>
            </a:pPr>
            <a:r>
              <a:rPr lang="en" sz="1300">
                <a:latin typeface="Times New Roman"/>
                <a:ea typeface="Times New Roman"/>
                <a:cs typeface="Times New Roman"/>
                <a:sym typeface="Times New Roman"/>
              </a:rPr>
              <a:t>When time has passed after the original traumatic experience triggers that remind us of the traumatic experience linger, such as smell, sound, gestures, face, are some of the strongest triggers that can trigger the fight or flight response. </a:t>
            </a:r>
            <a:endParaRPr sz="13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latin typeface="Times New Roman"/>
                <a:ea typeface="Times New Roman"/>
                <a:cs typeface="Times New Roman"/>
                <a:sym typeface="Times New Roman"/>
              </a:rPr>
              <a:t>Historical Trauma Sources </a:t>
            </a:r>
            <a:endParaRPr>
              <a:latin typeface="Times New Roman"/>
              <a:ea typeface="Times New Roman"/>
              <a:cs typeface="Times New Roman"/>
              <a:sym typeface="Times New Roman"/>
            </a:endParaRPr>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1</a:t>
            </a:r>
            <a:r>
              <a:rPr lang="en" sz="1500" u="sng">
                <a:latin typeface="Times New Roman"/>
                <a:ea typeface="Times New Roman"/>
                <a:cs typeface="Times New Roman"/>
                <a:sym typeface="Times New Roman"/>
              </a:rPr>
              <a:t>879 Boarding School Policy</a:t>
            </a:r>
            <a:r>
              <a:rPr lang="en" sz="1500">
                <a:latin typeface="Times New Roman"/>
                <a:ea typeface="Times New Roman"/>
                <a:cs typeface="Times New Roman"/>
                <a:sym typeface="Times New Roman"/>
              </a:rPr>
              <a:t> - Physical, emotional, and sexual abuse. Loss of identity, language, traditional practices. No family systems. Termination of culture and forced assimilation.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 </a:t>
            </a:r>
            <a:r>
              <a:rPr lang="en" sz="1500" u="sng">
                <a:latin typeface="Times New Roman"/>
                <a:ea typeface="Times New Roman"/>
                <a:cs typeface="Times New Roman"/>
                <a:sym typeface="Times New Roman"/>
              </a:rPr>
              <a:t>Religious Crime Code of 1883 - </a:t>
            </a:r>
            <a:r>
              <a:rPr lang="en" sz="1500">
                <a:latin typeface="Times New Roman"/>
                <a:ea typeface="Times New Roman"/>
                <a:cs typeface="Times New Roman"/>
                <a:sym typeface="Times New Roman"/>
              </a:rPr>
              <a:t>banning all Native Americans from all forms of ceremonies, medicine, prayer, dancing, ect. Loss of identity, language, traditions. Loss of ability to mourn and healthy cope with trauma. Termination of culture and forced assimilation.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u="sng">
                <a:latin typeface="Times New Roman"/>
                <a:ea typeface="Times New Roman"/>
                <a:cs typeface="Times New Roman"/>
                <a:sym typeface="Times New Roman"/>
              </a:rPr>
              <a:t>Starvation Winter 1883-84, Massacre on the Marias River 1870, Smallpox Epidemic 1837. </a:t>
            </a:r>
            <a:r>
              <a:rPr lang="en" sz="1500">
                <a:latin typeface="Times New Roman"/>
                <a:ea typeface="Times New Roman"/>
                <a:cs typeface="Times New Roman"/>
                <a:sym typeface="Times New Roman"/>
              </a:rPr>
              <a:t>- Loss of people. Traumatic experiences. Starvation Winter was a loss of independence.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u="sng">
                <a:latin typeface="Times New Roman"/>
                <a:ea typeface="Times New Roman"/>
                <a:cs typeface="Times New Roman"/>
                <a:sym typeface="Times New Roman"/>
              </a:rPr>
              <a:t>Forced upon Laws and Policies</a:t>
            </a:r>
            <a:r>
              <a:rPr lang="en" sz="1500">
                <a:latin typeface="Times New Roman"/>
                <a:ea typeface="Times New Roman"/>
                <a:cs typeface="Times New Roman"/>
                <a:sym typeface="Times New Roman"/>
              </a:rPr>
              <a:t> - Loss of independence, loss of sovereignty for tribes. </a:t>
            </a:r>
            <a:endParaRPr sz="15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latin typeface="Times New Roman"/>
                <a:ea typeface="Times New Roman"/>
                <a:cs typeface="Times New Roman"/>
                <a:sym typeface="Times New Roman"/>
              </a:rPr>
              <a:t>How Trauma Continues to Repeat Over Generations </a:t>
            </a:r>
            <a:endParaRPr>
              <a:latin typeface="Times New Roman"/>
              <a:ea typeface="Times New Roman"/>
              <a:cs typeface="Times New Roman"/>
              <a:sym typeface="Times New Roman"/>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Unresolved trauma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Oppression internalizing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Picking up patterns from adults such as grief, communication styles, parenting techniques, bad habits.</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Epigenetics </a:t>
            </a:r>
            <a:endParaRPr sz="1500">
              <a:latin typeface="Times New Roman"/>
              <a:ea typeface="Times New Roman"/>
              <a:cs typeface="Times New Roman"/>
              <a:sym typeface="Times New Roman"/>
            </a:endParaRPr>
          </a:p>
          <a:p>
            <a:pPr marL="457200" lvl="0" indent="0" algn="l" rtl="0">
              <a:lnSpc>
                <a:spcPct val="200000"/>
              </a:lnSpc>
              <a:spcBef>
                <a:spcPts val="1200"/>
              </a:spcBef>
              <a:spcAft>
                <a:spcPts val="1200"/>
              </a:spcAft>
              <a:buNone/>
            </a:pPr>
            <a:endParaRPr sz="1500">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latin typeface="Times New Roman"/>
                <a:ea typeface="Times New Roman"/>
                <a:cs typeface="Times New Roman"/>
                <a:sym typeface="Times New Roman"/>
              </a:rPr>
              <a:t>Breaking Generational Curses </a:t>
            </a:r>
            <a:endParaRPr>
              <a:latin typeface="Times New Roman"/>
              <a:ea typeface="Times New Roman"/>
              <a:cs typeface="Times New Roman"/>
              <a:sym typeface="Times New Roman"/>
            </a:endParaRPr>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Confronting unresolved trauma within yourself</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Understanding the trauma </a:t>
            </a:r>
            <a:endParaRPr sz="1500">
              <a:latin typeface="Times New Roman"/>
              <a:ea typeface="Times New Roman"/>
              <a:cs typeface="Times New Roman"/>
              <a:sym typeface="Times New Roman"/>
            </a:endParaRPr>
          </a:p>
          <a:p>
            <a:pPr marL="457200" lvl="0" indent="-323850" algn="l" rtl="0">
              <a:lnSpc>
                <a:spcPct val="200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Releasing the pent up trauma</a:t>
            </a:r>
            <a:endParaRPr sz="1500">
              <a:latin typeface="Times New Roman"/>
              <a:ea typeface="Times New Roman"/>
              <a:cs typeface="Times New Roman"/>
              <a:sym typeface="Times New Roman"/>
            </a:endParaRPr>
          </a:p>
          <a:p>
            <a:pPr marL="457200" lvl="0" indent="-323850" algn="l" rtl="0">
              <a:lnSpc>
                <a:spcPct val="115000"/>
              </a:lnSpc>
              <a:spcBef>
                <a:spcPts val="0"/>
              </a:spcBef>
              <a:spcAft>
                <a:spcPts val="0"/>
              </a:spcAft>
              <a:buSzPts val="1500"/>
              <a:buFont typeface="Times New Roman"/>
              <a:buChar char="●"/>
            </a:pPr>
            <a:r>
              <a:rPr lang="en" sz="1500">
                <a:latin typeface="Times New Roman"/>
                <a:ea typeface="Times New Roman"/>
                <a:cs typeface="Times New Roman"/>
                <a:sym typeface="Times New Roman"/>
              </a:rPr>
              <a:t>Rise above the trauma </a:t>
            </a:r>
            <a:endParaRPr sz="1500">
              <a:latin typeface="Times New Roman"/>
              <a:ea typeface="Times New Roman"/>
              <a:cs typeface="Times New Roman"/>
              <a:sym typeface="Times New Roman"/>
            </a:endParaRPr>
          </a:p>
          <a:p>
            <a:pPr marL="457200" lvl="0" indent="0" algn="l" rtl="0">
              <a:lnSpc>
                <a:spcPct val="115000"/>
              </a:lnSpc>
              <a:spcBef>
                <a:spcPts val="1200"/>
              </a:spcBef>
              <a:spcAft>
                <a:spcPts val="1200"/>
              </a:spcAft>
              <a:buNone/>
            </a:pPr>
            <a:endParaRPr sz="1500" i="1">
              <a:latin typeface="Times New Roman"/>
              <a:ea typeface="Times New Roman"/>
              <a:cs typeface="Times New Roman"/>
              <a:sym typeface="Times New Roman"/>
            </a:endParaRPr>
          </a:p>
        </p:txBody>
      </p:sp>
      <p:pic>
        <p:nvPicPr>
          <p:cNvPr id="104" name="Google Shape;104;p21" descr="page22image1083787648"/>
          <p:cNvPicPr preferRelativeResize="0"/>
          <p:nvPr/>
        </p:nvPicPr>
        <p:blipFill>
          <a:blip r:embed="rId3">
            <a:alphaModFix/>
          </a:blip>
          <a:stretch>
            <a:fillRect/>
          </a:stretch>
        </p:blipFill>
        <p:spPr>
          <a:xfrm>
            <a:off x="4681000" y="1332400"/>
            <a:ext cx="4075400" cy="3056550"/>
          </a:xfrm>
          <a:prstGeom prst="rect">
            <a:avLst/>
          </a:prstGeom>
          <a:noFill/>
          <a:ln>
            <a:noFill/>
          </a:ln>
        </p:spPr>
      </p:pic>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1105</Words>
  <Application>Microsoft Office PowerPoint</Application>
  <PresentationFormat>On-screen Show (16:9)</PresentationFormat>
  <Paragraphs>65</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Simple Dark</vt:lpstr>
      <vt:lpstr>The Psychological and Healing overview of Historical Trauma in Native American Communities</vt:lpstr>
      <vt:lpstr>Introduction to Understanding Historical Trauma</vt:lpstr>
      <vt:lpstr>Understanding Trauma </vt:lpstr>
      <vt:lpstr>What is Historical Trauma and Core Concepts</vt:lpstr>
      <vt:lpstr>Psychological Concerns &amp; general concerns</vt:lpstr>
      <vt:lpstr>The effect of Trauma on the Physiological Functioning </vt:lpstr>
      <vt:lpstr>Historical Trauma Sources </vt:lpstr>
      <vt:lpstr>How Trauma Continues to Repeat Over Generations </vt:lpstr>
      <vt:lpstr>Breaking Generational Curses </vt:lpstr>
      <vt:lpstr>Resilience: Finding Hope and Comfort in our Traditional ways </vt:lpstr>
      <vt:lpstr>Sakowin (Seven Laws of the Lakota) </vt:lpstr>
      <vt:lpstr>Citations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Psychological and Healing overview of Historical Trauma in Native American Communities</dc:title>
  <dc:creator>Natalie Malaterre</dc:creator>
  <cp:lastModifiedBy>Natalie Malaterre</cp:lastModifiedBy>
  <cp:revision>1</cp:revision>
  <dcterms:modified xsi:type="dcterms:W3CDTF">2023-02-08T23:08:55Z</dcterms:modified>
</cp:coreProperties>
</file>